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1" r:id="rId2"/>
    <p:sldId id="309" r:id="rId3"/>
    <p:sldId id="326" r:id="rId4"/>
    <p:sldId id="325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18" r:id="rId14"/>
    <p:sldId id="316" r:id="rId15"/>
    <p:sldId id="335" r:id="rId16"/>
    <p:sldId id="336" r:id="rId17"/>
    <p:sldId id="337" r:id="rId18"/>
    <p:sldId id="264" r:id="rId19"/>
    <p:sldId id="324" r:id="rId20"/>
    <p:sldId id="317" r:id="rId21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92966-73B2-4EAD-A06B-05F9CC3192B5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AFCC-ED2F-4146-BCD2-A9815D750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96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60903-6404-4CB9-B32B-B8C9837C588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7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660FA-D85F-E880-C174-C80783A83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9E7ECC-F9C6-B830-651B-2209D95C8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CC2D4-A281-7824-A9C8-AE36A64F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21A75-E25A-2B02-25F0-14103CB1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DCAB3B-D770-5839-49B8-A79890BA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5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4EF7F-F0DC-F0B0-0752-9F04F8BC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EEE9EF-2659-9483-4825-4ECD96E42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CA5A9B-BD6B-707B-2E01-9F820055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649AE-1DDA-D6AC-F37E-16724C2E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2F0C7-7B30-35B0-315A-9DBE4028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5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BB0A14-B78D-7044-F244-1F4F5A6EB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CB8ABB-46DF-7BBC-DA93-5E28AD541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333B2-CE67-52F9-F40E-9296BCE6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58C70C-6CF0-3D88-A173-7CEC951B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F6F142-1A01-4B4C-CE8B-D2BE7296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4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62999-B574-308C-088C-33F70ED3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2CC9B-F1DA-EB72-A882-CB141A9FA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0AE10F-0B41-ACA4-3B64-930FB51B4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EE063-3DC8-81D5-CAF3-37B5EB4C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3E802-E51C-F4C6-AD0B-D78B20D3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13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A6900-2C53-4E29-0B4B-D7F44FF4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87E4B-C12A-564A-4797-9B9E2AB11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9714C3-CE67-76C6-DE6E-CFA666E0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66E143-1FC1-095C-751B-9844D182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39967-9789-59DA-6D59-C84E0AE3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9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58813-570A-2E78-0C19-0023CD70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B0E458-3AFE-5948-B1E2-16BF6EBA7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26EB12-A761-4BF0-DB01-FCE6FC439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9943B3-886D-16EE-424A-00D680F3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90F92-8491-8296-01F1-8427A7D4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0DE341-92BC-8D2A-ABB4-88B4C81C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2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2ACDD-F74F-E7B3-673A-CCE0E498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73C5-57AA-5BFB-1F32-B20FB3CF1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3FC905-8A91-D566-C1F0-22B38FF11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05AC72-5D5F-E801-3C19-B743F0968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3A7D94-A20C-5589-2522-CEEA9A75E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F095E3-CF69-D732-E7DC-007A2138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A2272D-7596-6ED2-9D6D-3610B223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559FF5-49E3-009F-CB3A-0C44A0DA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4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D7EEF-68D0-548E-89CD-33E9A43F0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94F885-C280-C649-2ACF-2DE5173B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ED3422-89E6-93D0-C5DF-368C29FA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5CEE45-A424-48B3-5D24-3C90D82B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8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5880D2-3ED3-972D-CC2E-766E54D2F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509CA1-BC0D-F041-37F1-9331F55B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DE76A5-2443-3F74-48AB-89CB7B7B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3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A4065-A8AE-7845-4106-B3F929FB3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214EC8-6EA3-40DF-3844-4AA08CCD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E2F46F-36E0-9593-6BFE-FAACA4A7E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5D7B8F-6E7B-36AC-6994-8FC61FB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0C0EC-7417-42A9-B147-E1A9CB9B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71426-F75C-8543-6CA5-D471C56A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4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594DC-2C4A-8229-E95B-497C5CAA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C09C31-7F35-51DF-E20A-AFD85A5EE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6837F-0E2D-BCFB-3BB3-D547604DA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ABC8A6-919A-AB91-5F4F-A863D7ED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15A026-3BDE-3521-B588-F637DB02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FB103A-DC0A-36F3-6A61-D49AFCEA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29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7D378-746B-305E-4889-C99EE614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F6F16B-5644-9BB5-75B5-5E210B1EE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40B16-1C5F-3A66-E6D6-05CFAD9EA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CC919-4DCD-4935-AD9F-F40E9B2532AB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8D2E-D04D-7F15-B8AD-AD62DB93D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17B882-ABEC-B1B0-111E-149AF5F69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C2895-24B0-4BDC-BCC7-243489417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81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F7AE0-95A7-1E4F-E25A-7D0B9869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79899"/>
            <a:ext cx="12192000" cy="35088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КОРЬ: </a:t>
            </a:r>
            <a:b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КЛИНИКА, ДИАГНОСТИКА, ЛЕЧЕНИЕ, ВАКЦИНОПРОФИЛАКТИКА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5CE04-05DD-DAF3-0BBF-37AA12763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2" y="4258800"/>
            <a:ext cx="2184133" cy="1512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C2494A-F33E-3879-5156-7B7FCFF9A57E}"/>
              </a:ext>
            </a:extLst>
          </p:cNvPr>
          <p:cNvSpPr txBox="1"/>
          <p:nvPr/>
        </p:nvSpPr>
        <p:spPr>
          <a:xfrm>
            <a:off x="5235209" y="6189044"/>
            <a:ext cx="136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31.01.2024г</a:t>
            </a:r>
            <a:r>
              <a:rPr lang="ru-RU" dirty="0"/>
              <a:t>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3AE48863-94B6-3821-5FCB-6DEE34C51D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06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FDC3C-9790-D986-8755-261D5F20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253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КОРЬ: ПОКАЗАНИЯ ДЛЯ ГОСПИТАЛИЗАЦИИ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61735-0D53-E438-23FF-603CD7A06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8" y="875898"/>
            <a:ext cx="12012328" cy="598210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тяжелое клиническое течение заболевания;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независимо от формы течения заболевания:</a:t>
            </a:r>
          </a:p>
          <a:p>
            <a:pPr marL="0" indent="0">
              <a:buNone/>
            </a:pPr>
            <a:r>
              <a:rPr lang="ru-RU" dirty="0"/>
              <a:t>✓	лица из организаций с круглосуточным пребыванием детей или взрослых;</a:t>
            </a:r>
          </a:p>
          <a:p>
            <a:pPr marL="0" indent="0">
              <a:buNone/>
            </a:pPr>
            <a:r>
              <a:rPr lang="ru-RU" dirty="0"/>
              <a:t>✓	лица, проживающие в общежитиях и в неблагоприятных бытовых условиях (в том числе коммунальных квартирах)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направлениях на госпитализацию наряду с анкетными данными указываются первоначальные симптомы заболевания, сведения о проведенном лечении и профилактических прививках, а также данные эпидемиологического анамнеза.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300" i="1" dirty="0">
                <a:latin typeface="Arial" panose="020B0604020202020204" pitchFamily="34" charset="0"/>
                <a:cs typeface="Arial" panose="020B0604020202020204" pitchFamily="34" charset="0"/>
              </a:rPr>
              <a:t>СанПиН 3.3686-21 «Санитарно-эпидемиологические требования по профилактике инфекционных болезней», XXXV. Профилактика кори, краснухи, эпидемического паротита: 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9EB87-88BC-EBDA-9AEE-FCD0B284D282}"/>
              </a:ext>
            </a:extLst>
          </p:cNvPr>
          <p:cNvSpPr/>
          <p:nvPr/>
        </p:nvSpPr>
        <p:spPr>
          <a:xfrm>
            <a:off x="105878" y="4076300"/>
            <a:ext cx="11858325" cy="15496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Выписка из стационара осуществляется после исчезновения клинических симптомов, но не ранее чем через 5 дней с момента появления сыпи. Допуск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реконвалесцентов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организованные коллективы детей и взрослых разрешается после клинического выздоровления даже при наличии 	вторичных случаев заболевания в очаге.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48262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D1463-1A56-09B8-367E-1FD13DB91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814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C0C64A-66CF-E8F9-2945-BD30760E4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6432" y="1458686"/>
            <a:ext cx="3054361" cy="2139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BC49B-6A6A-C5B3-C431-76052FF701CE}"/>
              </a:ext>
            </a:extLst>
          </p:cNvPr>
          <p:cNvSpPr txBox="1"/>
          <p:nvPr/>
        </p:nvSpPr>
        <p:spPr>
          <a:xfrm>
            <a:off x="3275580" y="4004109"/>
            <a:ext cx="5640840" cy="1513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A4002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Лабораторное подтверждение</a:t>
            </a:r>
            <a:endParaRPr lang="ru-RU" sz="2800" dirty="0">
              <a:solidFill>
                <a:srgbClr val="59595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A4002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диагноза «корь»</a:t>
            </a:r>
            <a:endParaRPr lang="ru-RU" sz="2800" dirty="0">
              <a:solidFill>
                <a:srgbClr val="59595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5"/>
              </a:lnSpc>
              <a:spcAft>
                <a:spcPts val="995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 </a:t>
            </a:r>
          </a:p>
          <a:p>
            <a:r>
              <a:rPr lang="ru-RU" sz="2800" b="1" dirty="0">
                <a:solidFill>
                  <a:srgbClr val="A4002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является ОБЯЗАТЕЛЬНЫМ !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9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2582F-8D5A-79F6-DB02-4D2DB5F2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514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КОРЬ: ОБЯЗАТЕЛЬНЫЕ ТРЕБОВАНИЯ К ЛАБОРАТОРНОЙ ДИАГНОСТИКЕ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5222E-B457-8331-BFA7-0429BCAD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66" y="895148"/>
            <a:ext cx="11444438" cy="628529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05000"/>
              </a:lnSpc>
              <a:spcAft>
                <a:spcPts val="5565"/>
              </a:spcAft>
            </a:pPr>
            <a:r>
              <a:rPr lang="ru-RU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 Narrow" panose="020B0606020202030204" pitchFamily="34" charset="0"/>
              </a:rPr>
              <a:t>КОРЬ: ОБЯЗАТЕЛЬНЫЕ ТРЕБОВАНИЯ К ЛАБОРАТОРНОЙ ДИАГНОСТИКЕ</a:t>
            </a:r>
            <a:endParaRPr lang="ru-RU" sz="18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ctr">
              <a:lnSpc>
                <a:spcPct val="105000"/>
              </a:lnSpc>
              <a:spcAft>
                <a:spcPts val="700"/>
              </a:spcAft>
            </a:pPr>
            <a:endParaRPr lang="ru-RU" sz="1800" b="1" dirty="0">
              <a:solidFill>
                <a:srgbClr val="C0000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ctr">
              <a:lnSpc>
                <a:spcPct val="105000"/>
              </a:lnSpc>
              <a:spcAft>
                <a:spcPts val="700"/>
              </a:spcAft>
            </a:pPr>
            <a:endParaRPr lang="ru-RU" sz="1800" b="1" dirty="0">
              <a:solidFill>
                <a:srgbClr val="C0000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Больные корью и подозрительные на это заболевание подлежат обязательному серологическому обследованию. Взятие крови у больного на 4 - 5 день с момента появления сыпи организует лечебно-профилактическое учреждение, где выявлен больной. При госпитализации больного взятие крови осуществляется в стационаре. При изоляции больного на дому забор крови осуществляется в домашних условиях специалистами лечебно-профилактического учреждения, в котором был выявлен больной. </a:t>
            </a:r>
          </a:p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Отобранная кровь центрифугируется и сыворотка (при невозможности центрифугирования - кровь) с сопроводительным документом "Направление на лабораторное исследование" в 2-х экземплярах (заполнив часть А) направляются в лабораторию ФБУЗ «Центр гигиены и эпидемиологии в Республике Хакасия», г. Абакан, ул. Маршала Жукова, 5-1. Зав. Отделом эпидемиологии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Белогорлова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 Екатерина Евгеньевна 8-923-516-0552, 8(3902)22-74-25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Доставка сыворотки (крови) в центр госсанэпиднадзора в субъекте Российской Федерации должна быть осуществлена в срок </a:t>
            </a:r>
            <a:r>
              <a:rPr lang="ru-RU" sz="180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не позднее 48 часов 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с момента отбора материала. Ответственным за своевременное взятие серологического материала и его доставку в вирусологическую лабораторию центра госсанэпиднадзора в субъекте Российской Федерации является руководитель лечебно-профилактического учреждения, в котором выявлен больной.</a:t>
            </a:r>
          </a:p>
          <a:p>
            <a:br>
              <a:rPr lang="ru-RU" sz="18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548E95C-1A4A-32CB-C1C0-86ADB6DEA385}"/>
              </a:ext>
            </a:extLst>
          </p:cNvPr>
          <p:cNvSpPr/>
          <p:nvPr/>
        </p:nvSpPr>
        <p:spPr>
          <a:xfrm>
            <a:off x="6564429" y="1318661"/>
            <a:ext cx="4783756" cy="9817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ИФА: </a:t>
            </a:r>
            <a:r>
              <a:rPr lang="ru-RU" sz="18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сыворотка крови</a:t>
            </a:r>
            <a:br>
              <a:rPr lang="ru-RU" sz="18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ru-RU" sz="18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4-5 дни сыпи (№1) </a:t>
            </a:r>
            <a:r>
              <a:rPr lang="ru-RU" sz="1800" dirty="0">
                <a:solidFill>
                  <a:srgbClr val="C00000"/>
                </a:solidFill>
                <a:effectLst/>
                <a:latin typeface="Lucida Sans Unicode" panose="020B0602030504020204" pitchFamily="34" charset="0"/>
                <a:ea typeface="Lucida Sans Unicode" panose="020B0602030504020204" pitchFamily="34" charset="0"/>
                <a:cs typeface="Arial Narrow" panose="020B0606020202030204" pitchFamily="34" charset="0"/>
              </a:rPr>
              <a:t>► </a:t>
            </a:r>
            <a:r>
              <a:rPr lang="ru-RU" sz="18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10-14 дней (№2)</a:t>
            </a:r>
            <a:endParaRPr lang="ru-RU" dirty="0"/>
          </a:p>
        </p:txBody>
      </p:sp>
      <p:sp>
        <p:nvSpPr>
          <p:cNvPr id="5" name="Выноска: стрелка вверх 4">
            <a:extLst>
              <a:ext uri="{FF2B5EF4-FFF2-40B4-BE49-F238E27FC236}">
                <a16:creationId xmlns:a16="http://schemas.microsoft.com/office/drawing/2014/main" id="{1C95D87E-A09E-DCC0-3905-E4D960280CDD}"/>
              </a:ext>
            </a:extLst>
          </p:cNvPr>
          <p:cNvSpPr/>
          <p:nvPr/>
        </p:nvSpPr>
        <p:spPr>
          <a:xfrm rot="5400000">
            <a:off x="2680636" y="-765208"/>
            <a:ext cx="981776" cy="5149516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(обязательный)</a:t>
            </a:r>
          </a:p>
        </p:txBody>
      </p:sp>
    </p:spTree>
    <p:extLst>
      <p:ext uri="{BB962C8B-B14F-4D97-AF65-F5344CB8AC3E}">
        <p14:creationId xmlns:p14="http://schemas.microsoft.com/office/powerpoint/2010/main" val="2144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71E86-6FF2-AB66-AF1F-7E850E14C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204538" cy="77550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КОРЬ: ПРИНЦИПЫ ВЕДЕНИЯ БОЛЬНЫХ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8220F-DD5D-1462-0B96-57E91F974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30" y="1015200"/>
            <a:ext cx="11366339" cy="540146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Лечение кори патогенетическое и симптоматическое,	специфическая противовирусная терапия не разработана.</a:t>
            </a: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Лечение больных корью может проводиться в домашних условиях при нетяжелом течении заболевания,	наличии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санитарногигиенических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условий	и возможности обеспечения рационального питания и ухода за пациентом.</a:t>
            </a: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течение всего лихорадочного периода и в первые двое суток апирексии больные должны соблюдать постельный режим</a:t>
            </a: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повышении температуры тела выше 38— 38,5°С назначаются жаропонижающие средства (НПВС)</a:t>
            </a: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каждые 2-3 часа промывать глаза 2% раствором гидрокарбоната натрия и проводить туалет полости носа.</a:t>
            </a: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случаях присоединения осложнений бактериальной этиологии (бронхит, пневмония, отит и др.) назначают антибактериальную терапию.</a:t>
            </a:r>
          </a:p>
        </p:txBody>
      </p:sp>
    </p:spTree>
    <p:extLst>
      <p:ext uri="{BB962C8B-B14F-4D97-AF65-F5344CB8AC3E}">
        <p14:creationId xmlns:p14="http://schemas.microsoft.com/office/powerpoint/2010/main" val="3573559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C06EF-0419-DD45-6274-0CF0E0C7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494" y="27644"/>
            <a:ext cx="12423494" cy="76139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Осложнение при кори могут сформироваться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любом этапе инфекции!!!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7A4EE6-BFCA-CC12-303D-1B9D2EFCB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5186" y="3301805"/>
            <a:ext cx="4407790" cy="67671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B0C3C84-A9DC-A353-2DA2-53F39ECEE574}"/>
              </a:ext>
            </a:extLst>
          </p:cNvPr>
          <p:cNvSpPr/>
          <p:nvPr/>
        </p:nvSpPr>
        <p:spPr>
          <a:xfrm>
            <a:off x="7645186" y="1085830"/>
            <a:ext cx="4394735" cy="66414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Органы дыхания (ларингит, ларинготрахеит, бронхит, </a:t>
            </a:r>
            <a:r>
              <a:rPr lang="ru-RU" sz="1700" dirty="0" err="1">
                <a:solidFill>
                  <a:schemeClr val="bg1"/>
                </a:solidFill>
              </a:rPr>
              <a:t>бронхиолит</a:t>
            </a:r>
            <a:r>
              <a:rPr lang="ru-RU" sz="1700" dirty="0">
                <a:solidFill>
                  <a:schemeClr val="bg1"/>
                </a:solidFill>
              </a:rPr>
              <a:t>, пневмония 1-6%)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165B63-1E56-87E3-FEE5-2F766D6F5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186" y="2558346"/>
            <a:ext cx="4407790" cy="676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A422C9-536F-3708-484C-F1C95E686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131" y="4039824"/>
            <a:ext cx="4407790" cy="676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77BB4-4541-344C-E13E-EC9AC6FE8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186" y="4777843"/>
            <a:ext cx="4407790" cy="6767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FC96F8-1851-4798-5808-74FA2720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131" y="5490910"/>
            <a:ext cx="4407790" cy="6767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EF5F3F-4757-1C64-7A6B-E7676FD7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186" y="1823176"/>
            <a:ext cx="4407790" cy="67671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959ED1DC-E5C2-5D55-685B-292E9C678508}"/>
              </a:ext>
            </a:extLst>
          </p:cNvPr>
          <p:cNvSpPr/>
          <p:nvPr/>
        </p:nvSpPr>
        <p:spPr>
          <a:xfrm>
            <a:off x="3341085" y="960699"/>
            <a:ext cx="4031987" cy="1205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700" dirty="0">
                <a:solidFill>
                  <a:schemeClr val="tx1"/>
                </a:solidFill>
              </a:rPr>
              <a:t>Собственно коревые осложнения, обусловленные вирусом кори (первичные, специфические)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D6E5CF-A8FA-3403-E527-A5C9D666F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085" y="2233921"/>
            <a:ext cx="4031987" cy="1325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7B4B52-1E24-FC8C-6FCD-E800D3B2D95E}"/>
              </a:ext>
            </a:extLst>
          </p:cNvPr>
          <p:cNvSpPr txBox="1"/>
          <p:nvPr/>
        </p:nvSpPr>
        <p:spPr>
          <a:xfrm>
            <a:off x="105222" y="3301805"/>
            <a:ext cx="7320772" cy="32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19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вирусом кори ассоциируются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Медленно прогрессирующее дегенеративное заболевание – подострый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склерозирующий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панэнцефалит (6-22 случая на 1млн), </a:t>
            </a:r>
          </a:p>
          <a:p>
            <a:pPr algn="just"/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   Корь может активизировать течение туберкулеза;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   Корь у беременных женщин ведет к потере плода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азвитие хронических заболеваний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"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Системная красная волчанка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"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Болезнь </a:t>
            </a:r>
            <a:r>
              <a:rPr lang="ru-RU" sz="1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Педжета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(деформирующий остит)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"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Рассеянный склероз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"/>
            </a:pP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Гломерулонефрит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D427E-4697-EE07-7511-13E9F88B8093}"/>
              </a:ext>
            </a:extLst>
          </p:cNvPr>
          <p:cNvSpPr txBox="1"/>
          <p:nvPr/>
        </p:nvSpPr>
        <p:spPr>
          <a:xfrm>
            <a:off x="7847635" y="1964968"/>
            <a:ext cx="23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ЖКТ (энтерит, гастрит)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6E57F5-99D1-8DB4-D90D-225EC6B125D8}"/>
              </a:ext>
            </a:extLst>
          </p:cNvPr>
          <p:cNvSpPr txBox="1"/>
          <p:nvPr/>
        </p:nvSpPr>
        <p:spPr>
          <a:xfrm>
            <a:off x="7632132" y="2521994"/>
            <a:ext cx="4559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Нервная система (энцефалит, менингоэнцефалит, менингит, миелит) 0,01-0,02%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5000DE-98A1-6325-6950-731F4739A961}"/>
              </a:ext>
            </a:extLst>
          </p:cNvPr>
          <p:cNvSpPr txBox="1"/>
          <p:nvPr/>
        </p:nvSpPr>
        <p:spPr>
          <a:xfrm>
            <a:off x="7739883" y="3304654"/>
            <a:ext cx="419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Органы зрения (конъюнктивит, блефарит, кератит, </a:t>
            </a:r>
            <a:r>
              <a:rPr lang="ru-RU" dirty="0" err="1">
                <a:solidFill>
                  <a:schemeClr val="bg1"/>
                </a:solidFill>
              </a:rPr>
              <a:t>кератоконъюнктивит</a:t>
            </a:r>
            <a:r>
              <a:rPr lang="ru-RU" dirty="0">
                <a:solidFill>
                  <a:schemeClr val="bg1"/>
                </a:solidFill>
              </a:rPr>
              <a:t>)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B97B7-CC2B-0026-4355-5E49C3B26AA4}"/>
              </a:ext>
            </a:extLst>
          </p:cNvPr>
          <p:cNvSpPr txBox="1"/>
          <p:nvPr/>
        </p:nvSpPr>
        <p:spPr>
          <a:xfrm>
            <a:off x="7940379" y="4153504"/>
            <a:ext cx="379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Органы слуха (отит, мастоидит) 7-9%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BC3213-B027-9584-5D61-6B2417FDBF26}"/>
              </a:ext>
            </a:extLst>
          </p:cNvPr>
          <p:cNvSpPr txBox="1"/>
          <p:nvPr/>
        </p:nvSpPr>
        <p:spPr>
          <a:xfrm>
            <a:off x="7838268" y="4793034"/>
            <a:ext cx="399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Мочевыделительная система (цистит, пиелонефрит)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D815B2-D607-F7FC-A7CC-FB04051ED55D}"/>
              </a:ext>
            </a:extLst>
          </p:cNvPr>
          <p:cNvSpPr txBox="1"/>
          <p:nvPr/>
        </p:nvSpPr>
        <p:spPr>
          <a:xfrm>
            <a:off x="7897771" y="5629184"/>
            <a:ext cx="394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Кожа (пиодермия, абсцесс, флегмона)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3F3622-1132-D3E8-A456-5C18F413EAAB}"/>
              </a:ext>
            </a:extLst>
          </p:cNvPr>
          <p:cNvSpPr txBox="1"/>
          <p:nvPr/>
        </p:nvSpPr>
        <p:spPr>
          <a:xfrm>
            <a:off x="3503857" y="2471812"/>
            <a:ext cx="3706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Неспецифические осложнения (вторичные), вызванные иными возбудителями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F71F7EE-56DD-12F1-8352-8A8B41E40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51593" y="1085830"/>
            <a:ext cx="1704975" cy="19240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F06C93A2-1297-C50C-684E-4C219B0FB969}"/>
              </a:ext>
            </a:extLst>
          </p:cNvPr>
          <p:cNvCxnSpPr>
            <a:stCxn id="27" idx="1"/>
            <a:endCxn id="11" idx="2"/>
          </p:cNvCxnSpPr>
          <p:nvPr/>
        </p:nvCxnSpPr>
        <p:spPr>
          <a:xfrm flipV="1">
            <a:off x="2156568" y="1563413"/>
            <a:ext cx="1184517" cy="48444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FA096DD-BA43-2232-33E7-91B9F7942976}"/>
              </a:ext>
            </a:extLst>
          </p:cNvPr>
          <p:cNvCxnSpPr>
            <a:stCxn id="27" idx="1"/>
            <a:endCxn id="13" idx="1"/>
          </p:cNvCxnSpPr>
          <p:nvPr/>
        </p:nvCxnSpPr>
        <p:spPr>
          <a:xfrm>
            <a:off x="2156568" y="2047855"/>
            <a:ext cx="1184517" cy="84884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287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98B72-2B6B-C838-8414-DC3DD0CE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17128" cy="96252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КОРЬ: Плановая вакцинация в рамках Национального календаря прививок РФ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50FB25F-F37A-BED1-8C02-7EA5DD526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627"/>
          <a:stretch/>
        </p:blipFill>
        <p:spPr>
          <a:xfrm>
            <a:off x="880578" y="1571590"/>
            <a:ext cx="2319955" cy="249957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95031C-76FE-45C6-4EC9-20B70D76C330}"/>
              </a:ext>
            </a:extLst>
          </p:cNvPr>
          <p:cNvSpPr/>
          <p:nvPr/>
        </p:nvSpPr>
        <p:spPr>
          <a:xfrm>
            <a:off x="4081112" y="1318661"/>
            <a:ext cx="3647974" cy="7603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месяцев *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594B272-C427-DCB7-697C-9109130F4663}"/>
              </a:ext>
            </a:extLst>
          </p:cNvPr>
          <p:cNvSpPr/>
          <p:nvPr/>
        </p:nvSpPr>
        <p:spPr>
          <a:xfrm>
            <a:off x="8325852" y="1269215"/>
            <a:ext cx="3542097" cy="80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лет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9AE8C3D-FE3A-35E9-667C-5113852BD704}"/>
              </a:ext>
            </a:extLst>
          </p:cNvPr>
          <p:cNvSpPr/>
          <p:nvPr/>
        </p:nvSpPr>
        <p:spPr>
          <a:xfrm>
            <a:off x="4081112" y="2340114"/>
            <a:ext cx="3647974" cy="962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Корь, краснуха, паротит</a:t>
            </a:r>
          </a:p>
          <a:p>
            <a:pPr algn="ctr"/>
            <a:r>
              <a:rPr lang="ru-RU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(ветряная оспа)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2A26E2A-73CF-0675-0D6F-882569ECBF33}"/>
              </a:ext>
            </a:extLst>
          </p:cNvPr>
          <p:cNvSpPr/>
          <p:nvPr/>
        </p:nvSpPr>
        <p:spPr>
          <a:xfrm>
            <a:off x="8325851" y="2340115"/>
            <a:ext cx="3542097" cy="9625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Корь, краснуха, паротит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CA98C7B-58DD-5D5E-12C1-C8C170E30367}"/>
              </a:ext>
            </a:extLst>
          </p:cNvPr>
          <p:cNvSpPr/>
          <p:nvPr/>
        </p:nvSpPr>
        <p:spPr>
          <a:xfrm>
            <a:off x="3955982" y="3563698"/>
            <a:ext cx="8046719" cy="14341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Детей, родившихся от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серонегативных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вирусу кори матерей, вакцинируют в возрасте 8 месяцев, далее - в 14-15 месяцев жизни (интервал &gt;6 месяцев) ив 6 лет.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[применимо только к моновакцине против кори]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EEEB8-4C5D-CA65-A27A-73D77DFF121A}"/>
              </a:ext>
            </a:extLst>
          </p:cNvPr>
          <p:cNvSpPr txBox="1"/>
          <p:nvPr/>
        </p:nvSpPr>
        <p:spPr>
          <a:xfrm>
            <a:off x="413886" y="5310473"/>
            <a:ext cx="11588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6-15-е сутки после вакцинации, как вариант нормального инфекционного процесса, возможны кратковременное повышение температуры тела, катаральные явления, иногда появление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кореподобной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сыпи).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Вне зависимости от выраженности реакции на прививку, ребёнок безопасен для окружающих. </a:t>
            </a:r>
          </a:p>
        </p:txBody>
      </p:sp>
    </p:spTree>
    <p:extLst>
      <p:ext uri="{BB962C8B-B14F-4D97-AF65-F5344CB8AC3E}">
        <p14:creationId xmlns:p14="http://schemas.microsoft.com/office/powerpoint/2010/main" val="344690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5FF69-B3DD-8DD2-680E-F02F5257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00202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КОРЬ: Подчищающая вакцинация в рамках</a:t>
            </a:r>
            <a:b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Национального календаря прививок РФ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669FF-EA1F-212C-9D00-8D630EE5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56" y="1353988"/>
            <a:ext cx="11887200" cy="4351338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5000"/>
              </a:lnSpc>
              <a:spcAft>
                <a:spcPts val="2100"/>
              </a:spcAft>
              <a:buClr>
                <a:srgbClr val="A40020"/>
              </a:buClr>
              <a:buSzPts val="2000"/>
              <a:buFont typeface="Arial" panose="020B0604020202020204" pitchFamily="34" charset="0"/>
              <a:buChar char="❖"/>
              <a:tabLst>
                <a:tab pos="323215" algn="l"/>
              </a:tabLst>
            </a:pPr>
            <a:r>
              <a:rPr lang="ru-RU" sz="2000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Дети от 1 года до 17 лет (включительно), взрослые от 18 до 35 лет (включительно), </a:t>
            </a:r>
            <a:r>
              <a:rPr lang="ru-RU" sz="20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не болевшие, не привитые, привитые однократно, не имеющие сведений о прививках против кори</a:t>
            </a:r>
            <a:r>
              <a:rPr lang="ru-RU" sz="2000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;</a:t>
            </a:r>
            <a:endParaRPr lang="ru-RU" sz="2000" u="none" strike="noStrike" spc="0" dirty="0">
              <a:solidFill>
                <a:srgbClr val="002060"/>
              </a:solidFill>
              <a:effectLst/>
              <a:latin typeface="Arial" panose="020B0604020202020204" pitchFamily="34" charset="0"/>
              <a:ea typeface="Arial Narrow" panose="020B0606020202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2800"/>
              </a:spcAft>
              <a:buClr>
                <a:srgbClr val="A40020"/>
              </a:buClr>
              <a:buSzPts val="2000"/>
              <a:buFont typeface="Arial" panose="020B0604020202020204" pitchFamily="34" charset="0"/>
              <a:buChar char="❖"/>
              <a:tabLst>
                <a:tab pos="323215" algn="l"/>
              </a:tabLst>
            </a:pPr>
            <a:r>
              <a:rPr lang="ru-RU" sz="2000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Взрослые от 36 до 55 лет (включительно), относящиеся к группам риска </a:t>
            </a:r>
            <a:r>
              <a:rPr lang="ru-RU" sz="20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(работники медицинских и организаций, осуществляющих образовательную деятельность, организаций торговли, транспорта, коммунальной и социальной сферы; лица, работающие вахтовым методом, и сотрудники государственных контрольных органов в пунктах пропуска через государственную границу РФ), не болевшие, не привитые, привитые однократно, не имеющие сведений о прививках против кори.</a:t>
            </a:r>
          </a:p>
          <a:p>
            <a:pPr marL="0" indent="0" algn="ctr">
              <a:lnSpc>
                <a:spcPct val="105000"/>
              </a:lnSpc>
              <a:spcAft>
                <a:spcPts val="700"/>
              </a:spcAft>
              <a:buNone/>
            </a:pPr>
            <a:r>
              <a:rPr lang="ru-RU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Проводится двукратно с интервалом не менее 3-х месяцев между прививками.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Лица, привитые ранее однократно, подлежат проведению однократной иммунизации с</a:t>
            </a:r>
            <a:br>
              <a:rPr lang="ru-RU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интервалом не менее 3-х месяцев между прививками.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24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88A1F-06CF-8F92-8A55-E3D583A3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477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0">
            <a:normAutofit fontScale="90000"/>
          </a:bodyPr>
          <a:lstStyle/>
          <a:p>
            <a:pPr algn="ctr"/>
            <a:b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КОРЬ: Вакцинация по эпидемическим показаниям</a:t>
            </a:r>
            <a:b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(экстренная профилактика)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8DB649-E560-6D1E-183F-5B769A974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04" y="1430988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5000"/>
              </a:lnSpc>
              <a:spcAft>
                <a:spcPts val="700"/>
              </a:spcAft>
            </a:pPr>
            <a: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Контактные лица из очагов </a:t>
            </a:r>
            <a:r>
              <a:rPr lang="ru-RU" sz="2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без ограничения возраста</a:t>
            </a:r>
            <a: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lnSpc>
                <a:spcPct val="105000"/>
              </a:lnSpc>
              <a:spcAft>
                <a:spcPts val="700"/>
              </a:spcAft>
              <a:buClr>
                <a:srgbClr val="002060"/>
              </a:buClr>
              <a:buSzPts val="2400"/>
              <a:buFont typeface="Symbol" panose="05050102010706020507" pitchFamily="18" charset="2"/>
              <a:buChar char="-"/>
              <a:tabLst>
                <a:tab pos="1187450" algn="l"/>
              </a:tabLst>
            </a:pPr>
            <a:r>
              <a:rPr lang="ru-RU" sz="22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не болевшие,</a:t>
            </a:r>
          </a:p>
          <a:p>
            <a:pPr marL="342900" lvl="0" indent="-342900">
              <a:lnSpc>
                <a:spcPct val="105000"/>
              </a:lnSpc>
              <a:spcAft>
                <a:spcPts val="700"/>
              </a:spcAft>
              <a:buClr>
                <a:srgbClr val="002060"/>
              </a:buClr>
              <a:buSzPts val="2400"/>
              <a:buFont typeface="Symbol" panose="05050102010706020507" pitchFamily="18" charset="2"/>
              <a:buChar char="-"/>
              <a:tabLst>
                <a:tab pos="1187450" algn="l"/>
              </a:tabLst>
            </a:pPr>
            <a:r>
              <a:rPr lang="ru-RU" sz="22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не привитые,</a:t>
            </a:r>
          </a:p>
          <a:p>
            <a:pPr marL="342900" lvl="0" indent="-342900">
              <a:lnSpc>
                <a:spcPct val="105000"/>
              </a:lnSpc>
              <a:spcAft>
                <a:spcPts val="5300"/>
              </a:spcAft>
              <a:buClr>
                <a:srgbClr val="002060"/>
              </a:buClr>
              <a:buSzPts val="2400"/>
              <a:buFont typeface="Symbol" panose="05050102010706020507" pitchFamily="18" charset="2"/>
              <a:buChar char="-"/>
              <a:tabLst>
                <a:tab pos="1187450" algn="l"/>
              </a:tabLst>
            </a:pPr>
            <a:r>
              <a:rPr lang="ru-RU" sz="22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не имеющие сведений о профилактических прививках, </a:t>
            </a:r>
            <a:r>
              <a:rPr lang="ru-RU" sz="22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2200" b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однократно привитые старше 6 лет</a:t>
            </a:r>
            <a:r>
              <a:rPr lang="ru-RU" sz="22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5000"/>
              </a:lnSpc>
              <a:spcAft>
                <a:spcPts val="2300"/>
              </a:spcAft>
            </a:pPr>
            <a:r>
              <a:rPr lang="ru-RU" sz="2200" dirty="0">
                <a:solidFill>
                  <a:srgbClr val="A4002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Вакцинация: </a:t>
            </a:r>
            <a: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первые </a:t>
            </a:r>
            <a:r>
              <a:rPr lang="ru-RU" sz="2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72 часа </a:t>
            </a:r>
            <a: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после контакта (до 7 дней при расширении границ очага)</a:t>
            </a:r>
          </a:p>
          <a:p>
            <a:pPr>
              <a:lnSpc>
                <a:spcPct val="105000"/>
              </a:lnSpc>
              <a:spcAft>
                <a:spcPts val="700"/>
              </a:spcAft>
            </a:pPr>
            <a:r>
              <a:rPr lang="ru-RU" sz="2200" dirty="0" err="1">
                <a:solidFill>
                  <a:srgbClr val="A4002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Иммуноглобулинопрофилактика</a:t>
            </a:r>
            <a:r>
              <a:rPr lang="ru-RU" sz="2200" dirty="0">
                <a:solidFill>
                  <a:srgbClr val="A4002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первые </a:t>
            </a:r>
            <a:r>
              <a:rPr lang="ru-RU" sz="2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5 дней </a:t>
            </a:r>
            <a: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после контакта</a:t>
            </a:r>
          </a:p>
          <a:p>
            <a:pPr>
              <a:lnSpc>
                <a:spcPct val="105000"/>
              </a:lnSpc>
              <a:spcAft>
                <a:spcPts val="700"/>
              </a:spcAft>
            </a:pPr>
            <a: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(с 3-х месяцев жизни); 1,5 или 3,0 мл в/м.</a:t>
            </a:r>
            <a:br>
              <a:rPr lang="ru-RU" sz="2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</a:br>
            <a:endParaRPr lang="ru-RU" sz="2200" dirty="0">
              <a:solidFill>
                <a:srgbClr val="002060"/>
              </a:solidFill>
              <a:effectLst/>
              <a:latin typeface="Arial" panose="020B0604020202020204" pitchFamily="34" charset="0"/>
              <a:ea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6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C06C9-D840-B75E-9C58-1EA41FE0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453"/>
            <a:ext cx="12057246" cy="481898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Список пациентов, поступивших в ГБУЗ РХ "РКИБ" за период с 05.10.2023 по 27.01.2024 с подозрением на корь (2 случая кори лабораторно подтвержденных, 1 диагноз снят)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B461A22-42C8-ED2B-C954-F874835E09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976486"/>
              </p:ext>
            </p:extLst>
          </p:nvPr>
        </p:nvGraphicFramePr>
        <p:xfrm>
          <a:off x="-1" y="798895"/>
          <a:ext cx="12057246" cy="6095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479">
                  <a:extLst>
                    <a:ext uri="{9D8B030D-6E8A-4147-A177-3AD203B41FA5}">
                      <a16:colId xmlns:a16="http://schemas.microsoft.com/office/drawing/2014/main" val="1571686880"/>
                    </a:ext>
                  </a:extLst>
                </a:gridCol>
                <a:gridCol w="678808">
                  <a:extLst>
                    <a:ext uri="{9D8B030D-6E8A-4147-A177-3AD203B41FA5}">
                      <a16:colId xmlns:a16="http://schemas.microsoft.com/office/drawing/2014/main" val="2985971453"/>
                    </a:ext>
                  </a:extLst>
                </a:gridCol>
                <a:gridCol w="606392">
                  <a:extLst>
                    <a:ext uri="{9D8B030D-6E8A-4147-A177-3AD203B41FA5}">
                      <a16:colId xmlns:a16="http://schemas.microsoft.com/office/drawing/2014/main" val="2364279253"/>
                    </a:ext>
                  </a:extLst>
                </a:gridCol>
                <a:gridCol w="654518">
                  <a:extLst>
                    <a:ext uri="{9D8B030D-6E8A-4147-A177-3AD203B41FA5}">
                      <a16:colId xmlns:a16="http://schemas.microsoft.com/office/drawing/2014/main" val="2892716682"/>
                    </a:ext>
                  </a:extLst>
                </a:gridCol>
                <a:gridCol w="625642">
                  <a:extLst>
                    <a:ext uri="{9D8B030D-6E8A-4147-A177-3AD203B41FA5}">
                      <a16:colId xmlns:a16="http://schemas.microsoft.com/office/drawing/2014/main" val="1041285534"/>
                    </a:ext>
                  </a:extLst>
                </a:gridCol>
                <a:gridCol w="1018099">
                  <a:extLst>
                    <a:ext uri="{9D8B030D-6E8A-4147-A177-3AD203B41FA5}">
                      <a16:colId xmlns:a16="http://schemas.microsoft.com/office/drawing/2014/main" val="2076934199"/>
                    </a:ext>
                  </a:extLst>
                </a:gridCol>
                <a:gridCol w="2090613">
                  <a:extLst>
                    <a:ext uri="{9D8B030D-6E8A-4147-A177-3AD203B41FA5}">
                      <a16:colId xmlns:a16="http://schemas.microsoft.com/office/drawing/2014/main" val="3100812525"/>
                    </a:ext>
                  </a:extLst>
                </a:gridCol>
                <a:gridCol w="2543760">
                  <a:extLst>
                    <a:ext uri="{9D8B030D-6E8A-4147-A177-3AD203B41FA5}">
                      <a16:colId xmlns:a16="http://schemas.microsoft.com/office/drawing/2014/main" val="4266106325"/>
                    </a:ext>
                  </a:extLst>
                </a:gridCol>
                <a:gridCol w="2578240">
                  <a:extLst>
                    <a:ext uri="{9D8B030D-6E8A-4147-A177-3AD203B41FA5}">
                      <a16:colId xmlns:a16="http://schemas.microsoft.com/office/drawing/2014/main" val="1390627706"/>
                    </a:ext>
                  </a:extLst>
                </a:gridCol>
                <a:gridCol w="611695">
                  <a:extLst>
                    <a:ext uri="{9D8B030D-6E8A-4147-A177-3AD203B41FA5}">
                      <a16:colId xmlns:a16="http://schemas.microsoft.com/office/drawing/2014/main" val="2521854991"/>
                    </a:ext>
                  </a:extLst>
                </a:gridCol>
              </a:tblGrid>
              <a:tr h="7160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пациент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Дата заболевания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</a:rPr>
                        <a:t>Дата обращения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Дата госпитализации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Место работы / учебы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Предварительный диагноз, кратко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Клинические проявления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Эпидемический анамнез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Результат лабораторного обследования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/>
                </a:tc>
                <a:extLst>
                  <a:ext uri="{0D108BD9-81ED-4DB2-BD59-A6C34878D82A}">
                    <a16:rowId xmlns:a16="http://schemas.microsoft.com/office/drawing/2014/main" val="2852337752"/>
                  </a:ext>
                </a:extLst>
              </a:tr>
              <a:tr h="16049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№1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 года 11 </a:t>
                      </a:r>
                      <a:r>
                        <a:rPr lang="ru-RU" sz="1200" u="none" strike="noStrike" dirty="0" err="1">
                          <a:effectLst/>
                        </a:rPr>
                        <a:t>мес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03.10.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05.10.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05.10.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н/орг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Корь? Аденовирусная инфекция? Аллергический дерматит.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конъюнктивит,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сыпь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НЕ ПРИВИТ,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 Отдыхали на юге России с 19.09.2023 по 22.09.2023, контактировали с ребенком, которому в дальнейшем был выставлен </a:t>
                      </a:r>
                      <a:r>
                        <a:rPr lang="ru-RU" sz="1200" u="none" strike="noStrike" dirty="0" err="1">
                          <a:effectLst/>
                        </a:rPr>
                        <a:t>Ds</a:t>
                      </a:r>
                      <a:r>
                        <a:rPr lang="ru-RU" sz="1200" u="none" strike="noStrike" dirty="0">
                          <a:effectLst/>
                        </a:rPr>
                        <a:t>: Корь, лабораторно не подтвержденный. 22.09.2023 уехали в Анапу, далее в Сочи и 02.09.2023 прибыли в </a:t>
                      </a:r>
                      <a:r>
                        <a:rPr lang="ru-RU" sz="1200" u="none" strike="noStrike" dirty="0" err="1">
                          <a:effectLst/>
                        </a:rPr>
                        <a:t>г.Абакан</a:t>
                      </a:r>
                      <a:r>
                        <a:rPr lang="ru-RU" sz="1200" u="none" strike="noStrike" dirty="0">
                          <a:effectLst/>
                        </a:rPr>
                        <a:t> самолетом-прямой рейс Сочи-Абакан.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Jg</a:t>
                      </a:r>
                      <a:r>
                        <a:rPr lang="ru-RU" sz="1400" u="none" strike="noStrike" dirty="0">
                          <a:effectLst/>
                        </a:rPr>
                        <a:t> М к вирусу кори обнаружен (результат от 09.10.2023 ФБУЗ "Центр гигиены и эпидемиологии в Красноярском крае"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Лабораторно подтвержденные случаи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vert="vert270" anchor="ctr"/>
                </a:tc>
                <a:extLst>
                  <a:ext uri="{0D108BD9-81ED-4DB2-BD59-A6C34878D82A}">
                    <a16:rowId xmlns:a16="http://schemas.microsoft.com/office/drawing/2014/main" val="3122961949"/>
                  </a:ext>
                </a:extLst>
              </a:tr>
              <a:tr h="16049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№2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2 года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22.01.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27.01.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27.01.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д/с г. Абакан,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корь?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Наличие пятен Филатова–</a:t>
                      </a:r>
                      <a:r>
                        <a:rPr lang="ru-RU" sz="1400" u="none" strike="noStrike" dirty="0" err="1">
                          <a:effectLst/>
                        </a:rPr>
                        <a:t>Коплика</a:t>
                      </a:r>
                      <a:r>
                        <a:rPr lang="ru-RU" sz="1400" u="none" strike="noStrike" dirty="0">
                          <a:effectLst/>
                        </a:rPr>
                        <a:t>–Бельского,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этапность сыпи, конъюнктивит,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склерит,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высокая температура тела 40,5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НЕ ПРИВИТ,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Со слов мамы, находились в контакте с ребенком с такими же симптомами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Jg</a:t>
                      </a:r>
                      <a:r>
                        <a:rPr lang="ru-RU" sz="1400" u="none" strike="noStrike" dirty="0">
                          <a:effectLst/>
                        </a:rPr>
                        <a:t> М к вирусу кори обнаружен (результат от 29.01.2024 ФБУЗ "Центр гигиены и эпидемиологии в Красноярском крае"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227163"/>
                  </a:ext>
                </a:extLst>
              </a:tr>
              <a:tr h="2123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№3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41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05.01.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11.01.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11.01.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работает по найму не официально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КОРЬ?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Наличие пятен Филатова–</a:t>
                      </a:r>
                      <a:r>
                        <a:rPr lang="ru-RU" sz="1400" u="none" strike="noStrike" dirty="0" err="1">
                          <a:effectLst/>
                        </a:rPr>
                        <a:t>Коплика</a:t>
                      </a:r>
                      <a:r>
                        <a:rPr lang="ru-RU" sz="1400" u="none" strike="noStrike" dirty="0">
                          <a:effectLst/>
                        </a:rPr>
                        <a:t>–Бельского, склерит, конъюнктивит,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высокая температура тела 39,2,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этапность сыпи,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 увеличение шейных лимфоузлов</a:t>
                      </a:r>
                      <a:r>
                        <a:rPr lang="ru-RU" sz="1400" u="none" strike="noStrike">
                          <a:effectLst/>
                        </a:rPr>
                        <a:t>, кашель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НЕ ПРИВИТ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 ездил на свадьбу в г. Симферополь с 18-28.12.23 Самолет Красноярск-Сочи; поезд: Сочи-Симферополь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Диагноз корь снят на основании: </a:t>
                      </a:r>
                    </a:p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Ig</a:t>
                      </a:r>
                      <a:r>
                        <a:rPr lang="ru-RU" sz="1400" u="none" strike="noStrike" dirty="0">
                          <a:effectLst/>
                        </a:rPr>
                        <a:t> M к кори не обнаружено, дата исследования 15.01.2024. Выставлен окончательный диагноз: Аденовирусная инфекция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Корь лабораторно не подтверждена,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07" marR="5007" marT="5007" marB="0" vert="vert270" anchor="ctr"/>
                </a:tc>
                <a:extLst>
                  <a:ext uri="{0D108BD9-81ED-4DB2-BD59-A6C34878D82A}">
                    <a16:rowId xmlns:a16="http://schemas.microsoft.com/office/drawing/2014/main" val="1258352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04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AB79E-3C8A-80BD-1253-862AB2C8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77" y="551418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831C08-756A-DF78-D5DE-934C7803E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161" y="102702"/>
            <a:ext cx="8546431" cy="569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67C8D2-0005-417E-9E34-65268007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55"/>
                    </a14:imgEffect>
                  </a14:imgLayer>
                </a14:imgProps>
              </a:ext>
            </a:extLst>
          </a:blip>
          <a:srcRect l="48406" t="432" r="13853" b="-432"/>
          <a:stretch/>
        </p:blipFill>
        <p:spPr>
          <a:xfrm>
            <a:off x="9856268" y="1"/>
            <a:ext cx="2335731" cy="218953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CABF409-2D11-4A00-BF1F-606243231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07" y="1501541"/>
            <a:ext cx="9702262" cy="4668253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17200"/>
              </a:spcBef>
              <a:spcAft>
                <a:spcPts val="3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Корь представляет собой острое инфекционное заболевание вирусной этиологии, преимущественно с воздушно-капельным путем передачи, проявляющееся в типичной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манифестной</a:t>
            </a:r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форме кашлем и (или) насморком, конъюнктивитом, общей интоксикацией, поэтапным высыпанием пятнисто-папулезной сливной сыпи и пигментацией.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just">
              <a:lnSpc>
                <a:spcPct val="97000"/>
              </a:lnSpc>
              <a:spcAft>
                <a:spcPts val="7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Narrow" panose="020B0606020202030204" pitchFamily="34" charset="0"/>
              </a:rPr>
              <a:t>СанПиН 3.3686-21 «Санитарно-эпидемиологические требования по профилактике инфекционных болезней», XXXV Профилактика кори, краснухи, эпидемического паротита:</a:t>
            </a:r>
            <a:b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2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C544D-1A29-57D4-E2DF-D7AD35DB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3514"/>
            <a:ext cx="10515600" cy="111567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Дифференциально-диагностические признаки острых инфекционных болезней, протекающих с экзантемой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7C1D5D6A-6E86-D65B-3E23-695D624654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4804" y="745725"/>
          <a:ext cx="11283517" cy="5939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207">
                  <a:extLst>
                    <a:ext uri="{9D8B030D-6E8A-4147-A177-3AD203B41FA5}">
                      <a16:colId xmlns:a16="http://schemas.microsoft.com/office/drawing/2014/main" val="625489052"/>
                    </a:ext>
                  </a:extLst>
                </a:gridCol>
                <a:gridCol w="1198549">
                  <a:extLst>
                    <a:ext uri="{9D8B030D-6E8A-4147-A177-3AD203B41FA5}">
                      <a16:colId xmlns:a16="http://schemas.microsoft.com/office/drawing/2014/main" val="1933538238"/>
                    </a:ext>
                  </a:extLst>
                </a:gridCol>
                <a:gridCol w="1883607">
                  <a:extLst>
                    <a:ext uri="{9D8B030D-6E8A-4147-A177-3AD203B41FA5}">
                      <a16:colId xmlns:a16="http://schemas.microsoft.com/office/drawing/2014/main" val="4147378240"/>
                    </a:ext>
                  </a:extLst>
                </a:gridCol>
                <a:gridCol w="2047924">
                  <a:extLst>
                    <a:ext uri="{9D8B030D-6E8A-4147-A177-3AD203B41FA5}">
                      <a16:colId xmlns:a16="http://schemas.microsoft.com/office/drawing/2014/main" val="2379347756"/>
                    </a:ext>
                  </a:extLst>
                </a:gridCol>
                <a:gridCol w="1713249">
                  <a:extLst>
                    <a:ext uri="{9D8B030D-6E8A-4147-A177-3AD203B41FA5}">
                      <a16:colId xmlns:a16="http://schemas.microsoft.com/office/drawing/2014/main" val="651863215"/>
                    </a:ext>
                  </a:extLst>
                </a:gridCol>
                <a:gridCol w="2732981">
                  <a:extLst>
                    <a:ext uri="{9D8B030D-6E8A-4147-A177-3AD203B41FA5}">
                      <a16:colId xmlns:a16="http://schemas.microsoft.com/office/drawing/2014/main" val="3118509005"/>
                    </a:ext>
                  </a:extLst>
                </a:gridCol>
              </a:tblGrid>
              <a:tr h="887551"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Болезнь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День появления сыпи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Тип сыпи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Локализация сыпи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Динамика высыпаний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Характерные клинические синдромы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1409841"/>
                  </a:ext>
                </a:extLst>
              </a:tr>
              <a:tr h="1488112"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Корь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3-5-й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Пятнисто</a:t>
                      </a:r>
                    </a:p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папулёзная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1-й день - лицо, </a:t>
                      </a:r>
                    </a:p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2-й - туловище, </a:t>
                      </a:r>
                    </a:p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3-й - конечности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Этапность, пигментация, шелушение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Лихорадка, </a:t>
                      </a:r>
                    </a:p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катаральные симптомы, пятна Бельского-Филатова-</a:t>
                      </a:r>
                      <a:r>
                        <a:rPr lang="ru-RU" sz="1600" dirty="0" err="1">
                          <a:effectLst/>
                        </a:rPr>
                        <a:t>Коплика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0826237"/>
                  </a:ext>
                </a:extLst>
              </a:tr>
              <a:tr h="1488112"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Краснуха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1-2-й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Мелкопятнистая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Лицо, разгибательные поверхности конечностей, спина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Исчезает без пигментации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Увеличение затылочных, заушных и </a:t>
                      </a:r>
                      <a:r>
                        <a:rPr lang="ru-RU" sz="1600" dirty="0" err="1">
                          <a:effectLst/>
                        </a:rPr>
                        <a:t>заднешейных</a:t>
                      </a:r>
                      <a:r>
                        <a:rPr lang="ru-RU" sz="1600" dirty="0">
                          <a:effectLst/>
                        </a:rPr>
                        <a:t> лимфатических узлов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6414485"/>
                  </a:ext>
                </a:extLst>
              </a:tr>
              <a:tr h="1187833"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Энтеровирусная экзантема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1-3-й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Пятнистая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Лицо, туловище; на высоте лихорадки или при её снижении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Исчезает в течение суток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Лихорадка, головная боль, слабость, рвота, гиперемия верхней половины туловища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8410775"/>
                  </a:ext>
                </a:extLst>
              </a:tr>
              <a:tr h="887551"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Аллергическая экзантема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1-й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Полиморфная, зуд; уртикарная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Без определённой локализации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Исчезает без пигментации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Связь с погрешностью в диете, назначением лекарственных средств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1569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24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F77AC37-8A1F-8344-1B6F-D4102F50E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247" y="457200"/>
            <a:ext cx="7011753" cy="5719763"/>
          </a:xfrm>
        </p:spPr>
        <p:txBody>
          <a:bodyPr>
            <a:noAutofit/>
          </a:bodyPr>
          <a:lstStyle/>
          <a:p>
            <a:pPr marL="0" marR="0" lvl="0" indent="355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5838" algn="l"/>
                <a:tab pos="3117850" algn="l"/>
              </a:tabLst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ПРОГРАММА</a:t>
            </a:r>
          </a:p>
          <a:p>
            <a:pPr marL="0" marR="0" lvl="0" indent="355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5838" algn="l"/>
                <a:tab pos="3117850" algn="l"/>
              </a:tabLst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Элиминации кори и краснухи, достижения</a:t>
            </a:r>
            <a:b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спорадической заболеваемости</a:t>
            </a:r>
            <a:b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эпидемическим паротитом</a:t>
            </a:r>
            <a:b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в Российской Федерации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355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5838" algn="l"/>
                <a:tab pos="3117850" algn="l"/>
              </a:tabLst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2021 - 2025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355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5838" algn="l"/>
                <a:tab pos="3117850" algn="l"/>
              </a:tabLs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 Narrow" panose="020B0606020202030204" pitchFamily="34" charset="0"/>
              </a:rPr>
              <a:t>о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255838" algn="l"/>
                <a:tab pos="3117850" algn="l"/>
              </a:tabLst>
            </a:pPr>
            <a:r>
              <a:rPr lang="ru-RU" altLang="ru-RU" sz="2000" dirty="0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Обеспечение и поддержание высоких уровней охвата вакцинацией	и ревакцинацией (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&gt; 95%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).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255838" algn="l"/>
                <a:tab pos="3117850" algn="l"/>
              </a:tabLst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255838" algn="l"/>
                <a:tab pos="3117850" algn="l"/>
              </a:tabLst>
            </a:pPr>
            <a:r>
              <a:rPr lang="ru-RU" altLang="ru-RU" sz="2000" dirty="0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Достижение	и	поддержание повсеместного </a:t>
            </a: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уровня заболеваемости &lt;1 на 1 </a:t>
            </a:r>
            <a:r>
              <a:rPr kumimoji="0" lang="ru-RU" altLang="ru-RU" sz="20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млн. населения</a:t>
            </a:r>
            <a:endParaRPr lang="ru-RU" sz="2000" dirty="0"/>
          </a:p>
        </p:txBody>
      </p:sp>
      <p:pic>
        <p:nvPicPr>
          <p:cNvPr id="3076" name="Shape 29">
            <a:extLst>
              <a:ext uri="{FF2B5EF4-FFF2-40B4-BE49-F238E27FC236}">
                <a16:creationId xmlns:a16="http://schemas.microsoft.com/office/drawing/2014/main" id="{138ED2D8-82C7-5FA3-9FF5-AF328D76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6" y="193358"/>
            <a:ext cx="4610334" cy="63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31">
            <a:extLst>
              <a:ext uri="{FF2B5EF4-FFF2-40B4-BE49-F238E27FC236}">
                <a16:creationId xmlns:a16="http://schemas.microsoft.com/office/drawing/2014/main" id="{B355390D-E71E-D848-C53E-F489C9B6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89287"/>
            <a:ext cx="3060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66925" algn="l"/>
              </a:tabLst>
            </a:pPr>
            <a:r>
              <a:rPr kumimoji="0" lang="ru-RU" altLang="ru-RU" sz="700" b="1" i="0" u="none" strike="noStrike" cap="none" normalizeH="0" baseline="0" dirty="0">
                <a:ln>
                  <a:noFill/>
                </a:ln>
                <a:solidFill>
                  <a:srgbClr val="7F7F8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ПРОГРАММА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66925" algn="l"/>
              </a:tabLst>
            </a:pPr>
            <a:r>
              <a:rPr lang="ru-RU" altLang="ru-RU" sz="700" b="1" dirty="0">
                <a:solidFill>
                  <a:srgbClr val="7F7F81"/>
                </a:solidFill>
              </a:rPr>
              <a:t>«Элиминации кори и краснухи, достижение спорадической заболеваемости эпидемическим паротитом в Российской Федерации в 2021-2025гг»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hape 33">
            <a:extLst>
              <a:ext uri="{FF2B5EF4-FFF2-40B4-BE49-F238E27FC236}">
                <a16:creationId xmlns:a16="http://schemas.microsoft.com/office/drawing/2014/main" id="{0A1B1B4E-28FE-3E7D-42CA-DE24A55DB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990600"/>
            <a:ext cx="15398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2688" algn="l"/>
              </a:tabLst>
            </a:pPr>
            <a:endParaRPr kumimoji="0" lang="ru-RU" altLang="ru-RU" sz="700" b="1" i="0" u="none" strike="noStrike" cap="none" normalizeH="0" baseline="0">
              <a:ln>
                <a:noFill/>
              </a:ln>
              <a:solidFill>
                <a:srgbClr val="7F7F8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2688" algn="l"/>
              </a:tabLst>
            </a:pPr>
            <a:r>
              <a:rPr kumimoji="0" lang="ru-RU" altLang="ru-RU" sz="700" b="1" i="0" u="none" strike="noStrike" cap="none" normalizeH="0" baseline="0">
                <a:ln>
                  <a:noFill/>
                </a:ln>
                <a:solidFill>
                  <a:srgbClr val="7F7F8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УТЯЕНВДАЮ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2688" algn="l"/>
              </a:tabLst>
            </a:pPr>
            <a:r>
              <a:rPr kumimoji="0" lang="en-US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I’swoatLUiruife	ej'wf^e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2688" algn="l"/>
              </a:tabLst>
            </a:pPr>
            <a:r>
              <a:rPr kumimoji="0" lang="en-US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ih' </a:t>
            </a:r>
            <a:r>
              <a:rPr kumimoji="0" lang="ru-RU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н« </a:t>
            </a:r>
            <a:r>
              <a:rPr kumimoji="0" lang="en-US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kumimoji="0" lang="ru-RU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»»ру ■ </a:t>
            </a:r>
            <a:r>
              <a:rPr kumimoji="0" lang="en-US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&lt;4*f </a:t>
            </a:r>
            <a:r>
              <a:rPr kumimoji="0" lang="ru-RU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</a:t>
            </a:r>
            <a:r>
              <a:rPr kumimoji="0" lang="ru-RU" altLang="ru-RU" sz="700" b="1" i="1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kumimoji="0" lang="en-US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kumimoji="0" lang="ru-RU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 н|«а« </a:t>
            </a:r>
            <a:r>
              <a:rPr kumimoji="0" lang="en-US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noqarfmw </a:t>
            </a:r>
            <a:r>
              <a:rPr kumimoji="0" lang="ru-RU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ий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2688" algn="l"/>
              </a:tabLst>
            </a:pPr>
            <a:r>
              <a:rPr kumimoji="0" lang="ru-RU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 *»'ли!и\'*н» *«</a:t>
            </a:r>
            <a:r>
              <a:rPr kumimoji="0" lang="en-US" altLang="ru-RU" sz="700" b="1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iiinain</a:t>
            </a:r>
            <a:endParaRPr kumimoji="0" lang="en-US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C0CE8F8-8523-A423-27EA-9D6962E22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09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Shape 29">
            <a:extLst>
              <a:ext uri="{FF2B5EF4-FFF2-40B4-BE49-F238E27FC236}">
                <a16:creationId xmlns:a16="http://schemas.microsoft.com/office/drawing/2014/main" id="{B4227C36-6ECC-7EAC-86B1-3E36362D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130300"/>
            <a:ext cx="4151313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Shape 40">
            <a:extLst>
              <a:ext uri="{FF2B5EF4-FFF2-40B4-BE49-F238E27FC236}">
                <a16:creationId xmlns:a16="http://schemas.microsoft.com/office/drawing/2014/main" id="{3A3DAB61-0709-6C00-10B0-F7A4843A2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941923"/>
            <a:ext cx="4602163" cy="55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42">
            <a:extLst>
              <a:ext uri="{FF2B5EF4-FFF2-40B4-BE49-F238E27FC236}">
                <a16:creationId xmlns:a16="http://schemas.microsoft.com/office/drawing/2014/main" id="{792E2709-B49A-D8EA-026C-C4C878C00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231" y="1108115"/>
            <a:ext cx="1076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1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9 из 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1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hape 33">
            <a:extLst>
              <a:ext uri="{FF2B5EF4-FFF2-40B4-BE49-F238E27FC236}">
                <a16:creationId xmlns:a16="http://schemas.microsoft.com/office/drawing/2014/main" id="{73CF6AAF-189A-B8B8-D1EF-F7A75D0D2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522"/>
            <a:ext cx="12191999" cy="8821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2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2688" algn="l"/>
              </a:tabLst>
            </a:pPr>
            <a:endParaRPr kumimoji="0" lang="ru-RU" altLang="ru-RU" sz="700" b="1" i="0" u="none" strike="noStrike" cap="none" normalizeH="0" baseline="0" dirty="0">
              <a:ln>
                <a:noFill/>
              </a:ln>
              <a:solidFill>
                <a:srgbClr val="7F7F8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2688" algn="l"/>
              </a:tabLst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КОРЬ-ПРОБЛЕМА ВЫСОКОЙ КОНТАГИОЗНОСТИ</a:t>
            </a:r>
            <a:endParaRPr kumimoji="0" lang="en-US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hape 35">
            <a:extLst>
              <a:ext uri="{FF2B5EF4-FFF2-40B4-BE49-F238E27FC236}">
                <a16:creationId xmlns:a16="http://schemas.microsoft.com/office/drawing/2014/main" id="{B4DF059B-0A64-5390-60F7-C3A3D83C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1643063"/>
            <a:ext cx="546100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700" b="0" i="0" u="none" strike="noStrike" cap="none" normalizeH="0" baseline="0">
              <a:ln>
                <a:noFill/>
              </a:ln>
              <a:solidFill>
                <a:srgbClr val="A2A3A5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0" i="0" u="none" strike="noStrike" cap="none" normalizeH="0" baseline="0">
                <a:ln>
                  <a:noFill/>
                </a:ln>
                <a:solidFill>
                  <a:srgbClr val="A2A3A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 ИНЙ1&gt;*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D364C28-5D53-33A6-B2B0-A23D5D663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E12A9CE-7339-ABE6-7AF5-1A25D9C2D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139" y="1571665"/>
            <a:ext cx="6666932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  <a:tab pos="311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5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5838" algn="l"/>
                <a:tab pos="3117850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окружающих больного восприимчивых людей</a:t>
            </a:r>
            <a:b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любого возраста будут заражены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355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5838" algn="l"/>
                <a:tab pos="3117850" algn="l"/>
              </a:tabLst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 Narrow" panose="020B0606020202030204" pitchFamily="34" charset="0"/>
              </a:rPr>
              <a:t>ОКОЙ КОНТАГИОЗНОСТИ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5838" algn="l"/>
                <a:tab pos="311785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17200-EA10-F14D-C12D-90807D5B3428}"/>
              </a:ext>
            </a:extLst>
          </p:cNvPr>
          <p:cNvSpPr txBox="1"/>
          <p:nvPr/>
        </p:nvSpPr>
        <p:spPr>
          <a:xfrm>
            <a:off x="7300914" y="3872623"/>
            <a:ext cx="4934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953735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Источником инфекции является больной корью в конце инкубационного периода (за 1-2 суток до появления симптомов заболевания) и до конца 4-х суток с момента появления сыпи. В период угасания сыпи больной практически не заразен. При осложненном течении больной корью является заразным в течение 10-12 дней от начала болезни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A7B919-8E7C-8D05-8DBF-C0A45C295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596" y="2322119"/>
            <a:ext cx="2780017" cy="137781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77E478-4D01-882F-F22D-6CCE851B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808" y="4171550"/>
            <a:ext cx="124978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2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7F12A-2EA2-4EB9-D873-FA5C4128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327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КОРЬ: ЦИКЛИЧНОСТЬ И ЭТАПНОСТЬ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8BD069-53BB-E87E-A9A7-873B3E87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43276"/>
            <a:ext cx="6096000" cy="59147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КАТАРАЛЬНЫЙ ПЕРИОД</a:t>
            </a:r>
          </a:p>
          <a:p>
            <a:pPr marL="0" indent="0">
              <a:buNone/>
            </a:pPr>
            <a:r>
              <a:rPr lang="ru-RU" dirty="0"/>
              <a:t>❖	Острое начало</a:t>
            </a:r>
          </a:p>
          <a:p>
            <a:pPr marL="0" indent="0">
              <a:buNone/>
            </a:pPr>
            <a:r>
              <a:rPr lang="ru-RU" dirty="0"/>
              <a:t>❖	Синдром интоксикации</a:t>
            </a:r>
          </a:p>
          <a:p>
            <a:pPr marL="0" indent="0">
              <a:buNone/>
            </a:pPr>
            <a:r>
              <a:rPr lang="ru-RU" dirty="0"/>
              <a:t>❖	Катаральные симптомы со стороны дыхательных путей: кашель, ринит</a:t>
            </a:r>
          </a:p>
          <a:p>
            <a:pPr marL="0" indent="0">
              <a:buNone/>
            </a:pPr>
            <a:r>
              <a:rPr lang="ru-RU" dirty="0"/>
              <a:t>❖	Конъюнктивит</a:t>
            </a:r>
          </a:p>
          <a:p>
            <a:pPr marL="0" indent="0">
              <a:buNone/>
            </a:pPr>
            <a:r>
              <a:rPr lang="ru-RU" dirty="0"/>
              <a:t>❖	Симптом Бельского-Филатова- </a:t>
            </a:r>
            <a:r>
              <a:rPr lang="ru-RU" dirty="0" err="1"/>
              <a:t>Коплика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(в конце периода)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ВЫСЫПАНИЙ</a:t>
            </a:r>
          </a:p>
          <a:p>
            <a:pPr marL="0" indent="0">
              <a:buNone/>
            </a:pPr>
            <a:r>
              <a:rPr lang="ru-RU" dirty="0"/>
              <a:t>❖	Сохранение или усиление</a:t>
            </a:r>
          </a:p>
          <a:p>
            <a:pPr marL="0" indent="0">
              <a:buNone/>
            </a:pPr>
            <a:r>
              <a:rPr lang="ru-RU" dirty="0"/>
              <a:t>интоксикации и катаральных явлений</a:t>
            </a:r>
          </a:p>
          <a:p>
            <a:pPr marL="0" indent="0">
              <a:buNone/>
            </a:pPr>
            <a:r>
              <a:rPr lang="ru-RU" dirty="0"/>
              <a:t>❖	Сыпь на теле: пятнисто-папулезная, крупная, сливная</a:t>
            </a:r>
          </a:p>
          <a:p>
            <a:pPr marL="0" indent="0">
              <a:buNone/>
            </a:pPr>
            <a:r>
              <a:rPr lang="ru-RU" dirty="0"/>
              <a:t>❖	Характерна этапность высыпаний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ПИГМЕНТАЦИИ</a:t>
            </a:r>
          </a:p>
          <a:p>
            <a:pPr marL="0" indent="0">
              <a:buNone/>
            </a:pPr>
            <a:r>
              <a:rPr lang="ru-RU" dirty="0"/>
              <a:t>❖	Пигментация элементов сыпи</a:t>
            </a:r>
          </a:p>
          <a:p>
            <a:pPr marL="0" indent="0">
              <a:buNone/>
            </a:pPr>
            <a:r>
              <a:rPr lang="ru-RU" dirty="0"/>
              <a:t>❖	Снижение симптомов интоксикации и катаральных явлений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B93FC-F6E8-6C43-62FE-2BBD94D14699}"/>
              </a:ext>
            </a:extLst>
          </p:cNvPr>
          <p:cNvSpPr txBox="1"/>
          <p:nvPr/>
        </p:nvSpPr>
        <p:spPr>
          <a:xfrm>
            <a:off x="1453415" y="1070085"/>
            <a:ext cx="3214837" cy="283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7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Инкубационный период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ctr">
              <a:lnSpc>
                <a:spcPct val="105000"/>
              </a:lnSpc>
              <a:spcAft>
                <a:spcPts val="52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10 -14 дней</a:t>
            </a:r>
            <a:b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(диапазон - 7-23 дня)</a:t>
            </a:r>
          </a:p>
          <a:p>
            <a:pPr indent="177800">
              <a:lnSpc>
                <a:spcPct val="10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Катаральный период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ctr">
              <a:lnSpc>
                <a:spcPct val="105000"/>
              </a:lnSpc>
              <a:spcAft>
                <a:spcPts val="29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3 - 5 дней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D5EE9-8280-024E-7483-FFB5964C58BA}"/>
              </a:ext>
            </a:extLst>
          </p:cNvPr>
          <p:cNvSpPr txBox="1"/>
          <p:nvPr/>
        </p:nvSpPr>
        <p:spPr>
          <a:xfrm>
            <a:off x="1070811" y="4356769"/>
            <a:ext cx="4057047" cy="2407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Период высыпаний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ctr">
              <a:lnSpc>
                <a:spcPct val="105000"/>
              </a:lnSpc>
              <a:spcAft>
                <a:spcPts val="49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3 дня</a:t>
            </a:r>
          </a:p>
          <a:p>
            <a:pPr algn="ctr">
              <a:lnSpc>
                <a:spcPct val="10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Период пигментации</a:t>
            </a:r>
            <a:endParaRPr lang="ru-RU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ctr"/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 3-го дня от начала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31EA1E8A-588E-150A-7BF1-366ADBB96EE4}"/>
              </a:ext>
            </a:extLst>
          </p:cNvPr>
          <p:cNvSpPr/>
          <p:nvPr/>
        </p:nvSpPr>
        <p:spPr>
          <a:xfrm>
            <a:off x="2926080" y="2415941"/>
            <a:ext cx="250257" cy="6256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5706EAE1-C092-83B5-4A73-A9A0EDEDE807}"/>
              </a:ext>
            </a:extLst>
          </p:cNvPr>
          <p:cNvSpPr/>
          <p:nvPr/>
        </p:nvSpPr>
        <p:spPr>
          <a:xfrm>
            <a:off x="2945330" y="3900637"/>
            <a:ext cx="250257" cy="4561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0A80A334-F101-95E9-2E39-D68EB7B76C34}"/>
              </a:ext>
            </a:extLst>
          </p:cNvPr>
          <p:cNvSpPr/>
          <p:nvPr/>
        </p:nvSpPr>
        <p:spPr>
          <a:xfrm>
            <a:off x="2945330" y="5300045"/>
            <a:ext cx="250257" cy="5720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83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F127E-0709-986A-DF26-EE02DF2D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740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ТРЕБУЮТ ВНИМАНИЕ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CE77A-6110-D638-A810-9B69B9A3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870" y="1389610"/>
            <a:ext cx="7137935" cy="496306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►Лихорадка / интоксикация </a:t>
            </a:r>
          </a:p>
          <a:p>
            <a:pPr marL="0" indent="0">
              <a:buNone/>
            </a:pPr>
            <a:r>
              <a:rPr lang="ru-RU" dirty="0"/>
              <a:t>► Катаральные явления</a:t>
            </a:r>
          </a:p>
          <a:p>
            <a:pPr marL="0" indent="0">
              <a:buNone/>
            </a:pPr>
            <a:r>
              <a:rPr lang="ru-RU" dirty="0"/>
              <a:t>►Двусторонний конъюнктивит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►Лихорадка / интоксикация</a:t>
            </a:r>
          </a:p>
          <a:p>
            <a:pPr marL="0" indent="0">
              <a:buNone/>
            </a:pPr>
            <a:r>
              <a:rPr lang="ru-RU" dirty="0"/>
              <a:t>►Этапность высыпаний</a:t>
            </a:r>
          </a:p>
          <a:p>
            <a:pPr marL="0" indent="0">
              <a:buNone/>
            </a:pPr>
            <a:r>
              <a:rPr lang="ru-RU" dirty="0"/>
              <a:t>►Двусторонний конъюнктивит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753D9-C747-BBDF-3ACF-3C86D9542A8D}"/>
              </a:ext>
            </a:extLst>
          </p:cNvPr>
          <p:cNvSpPr txBox="1"/>
          <p:nvPr/>
        </p:nvSpPr>
        <p:spPr>
          <a:xfrm>
            <a:off x="808522" y="1020278"/>
            <a:ext cx="499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КОРЬ: КАТАРАЛЬНЫЙ ПЕРИОД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91AFE-0EAE-246B-A1A4-3AE93831671E}"/>
              </a:ext>
            </a:extLst>
          </p:cNvPr>
          <p:cNvSpPr txBox="1"/>
          <p:nvPr/>
        </p:nvSpPr>
        <p:spPr>
          <a:xfrm>
            <a:off x="872737" y="3801979"/>
            <a:ext cx="4774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КОРЬ: ПЕРИОД ВЫСЫПАНИЙ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0B6E4-CB5B-1909-FE10-1D08B0F2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5" y="1776490"/>
            <a:ext cx="1928813" cy="152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4A637-3826-1877-B1EA-C3CC3D9E9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35" y="4603497"/>
            <a:ext cx="192650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8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4AA0D-F497-0A1E-C006-CCAF9C20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590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КОРЬ: КАТАРАЛЬНЫЙ ПЕРИОД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4A8AE4-BE84-641F-539D-82DA01EFC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0616" y="1150071"/>
            <a:ext cx="6120914" cy="40668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4F0106-9F0C-817F-D787-038803F1B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9" y="826956"/>
            <a:ext cx="5545533" cy="4389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5D4D5C-3F47-AC35-F794-10EFEDC54CA8}"/>
              </a:ext>
            </a:extLst>
          </p:cNvPr>
          <p:cNvSpPr txBox="1"/>
          <p:nvPr/>
        </p:nvSpPr>
        <p:spPr>
          <a:xfrm>
            <a:off x="2971800" y="555787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серовато-белые пятнышки размером с песчинку, окружённые красным венчиком</a:t>
            </a:r>
          </a:p>
        </p:txBody>
      </p:sp>
    </p:spTree>
    <p:extLst>
      <p:ext uri="{BB962C8B-B14F-4D97-AF65-F5344CB8AC3E}">
        <p14:creationId xmlns:p14="http://schemas.microsoft.com/office/powerpoint/2010/main" val="234005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4AF12-97D1-E695-76A1-792A7FB6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294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КОРЬ: ЭТАПНОСТЬ ПОЯВЛЕНИЯ СЫПИ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1BEEF2-9D25-0EA8-7F2A-C42FEBB9F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176" y="1068071"/>
            <a:ext cx="1814300" cy="49512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08D32-C95C-DF74-178D-4D348F879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746" y="903567"/>
            <a:ext cx="2085013" cy="51149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14BF08-036B-32FA-E5B6-9A3BC7001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029" y="909663"/>
            <a:ext cx="2103302" cy="5108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218CA-AC19-8C19-6767-76A163D6A063}"/>
              </a:ext>
            </a:extLst>
          </p:cNvPr>
          <p:cNvSpPr txBox="1"/>
          <p:nvPr/>
        </p:nvSpPr>
        <p:spPr>
          <a:xfrm>
            <a:off x="1963554" y="6362299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1-й день сыпи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06488-CACC-350E-9208-0ADBD20CADDF}"/>
              </a:ext>
            </a:extLst>
          </p:cNvPr>
          <p:cNvSpPr txBox="1"/>
          <p:nvPr/>
        </p:nvSpPr>
        <p:spPr>
          <a:xfrm>
            <a:off x="5499234" y="6362299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2-й день сыпи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452A1-4C6B-00E7-01FB-15C1759C7E12}"/>
              </a:ext>
            </a:extLst>
          </p:cNvPr>
          <p:cNvSpPr txBox="1"/>
          <p:nvPr/>
        </p:nvSpPr>
        <p:spPr>
          <a:xfrm>
            <a:off x="9034914" y="6338236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3-й день сыпи</a:t>
            </a:r>
          </a:p>
        </p:txBody>
      </p:sp>
    </p:spTree>
    <p:extLst>
      <p:ext uri="{BB962C8B-B14F-4D97-AF65-F5344CB8AC3E}">
        <p14:creationId xmlns:p14="http://schemas.microsoft.com/office/powerpoint/2010/main" val="374181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11D74-3498-209C-C182-1A3DA5BC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290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КОРЬ: ПЕРИОД ВЫСЫПАНИЙ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3934D41-F8A5-5060-279C-2676CE051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191" y="770021"/>
            <a:ext cx="5492972" cy="362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92DB0C-A003-04D1-E4AC-27AADB32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3077"/>
            <a:ext cx="3706689" cy="3304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3B9D40-3CE7-24B0-AC7C-1F023D0CD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5"/>
          <a:stretch/>
        </p:blipFill>
        <p:spPr>
          <a:xfrm>
            <a:off x="8280293" y="952901"/>
            <a:ext cx="3911707" cy="46970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A570AB-D883-0F74-F900-BD0869999C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51" r="50000" b="6759"/>
          <a:stretch/>
        </p:blipFill>
        <p:spPr>
          <a:xfrm>
            <a:off x="5683734" y="3158220"/>
            <a:ext cx="2930877" cy="36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57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1847</Words>
  <Application>Microsoft Office PowerPoint</Application>
  <PresentationFormat>Широкоэкранный</PresentationFormat>
  <Paragraphs>254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Lucida Sans Unicode</vt:lpstr>
      <vt:lpstr>Symbol</vt:lpstr>
      <vt:lpstr>Times New Roman</vt:lpstr>
      <vt:lpstr>Wingdings</vt:lpstr>
      <vt:lpstr>Тема Office</vt:lpstr>
      <vt:lpstr>КОРЬ:  КЛИНИКА, ДИАГНОСТИКА, ЛЕЧЕНИЕ, ВАКЦИНОПРОФИЛАКТИКА</vt:lpstr>
      <vt:lpstr>Презентация PowerPoint</vt:lpstr>
      <vt:lpstr>Презентация PowerPoint</vt:lpstr>
      <vt:lpstr>Презентация PowerPoint</vt:lpstr>
      <vt:lpstr>КОРЬ: ЦИКЛИЧНОСТЬ И ЭТАПНОСТЬ</vt:lpstr>
      <vt:lpstr>ТРЕБУЮТ ВНИМАНИЕ</vt:lpstr>
      <vt:lpstr>КОРЬ: КАТАРАЛЬНЫЙ ПЕРИОД</vt:lpstr>
      <vt:lpstr>КОРЬ: ЭТАПНОСТЬ ПОЯВЛЕНИЯ СЫПИ</vt:lpstr>
      <vt:lpstr>КОРЬ: ПЕРИОД ВЫСЫПАНИЙ</vt:lpstr>
      <vt:lpstr>КОРЬ: ПОКАЗАНИЯ ДЛЯ ГОСПИТАЛИЗАЦИИ</vt:lpstr>
      <vt:lpstr>Презентация PowerPoint</vt:lpstr>
      <vt:lpstr>КОРЬ: ОБЯЗАТЕЛЬНЫЕ ТРЕБОВАНИЯ К ЛАБОРАТОРНОЙ ДИАГНОСТИКЕ</vt:lpstr>
      <vt:lpstr>КОРЬ: ПРИНЦИПЫ ВЕДЕНИЯ БОЛЬНЫХ</vt:lpstr>
      <vt:lpstr>Осложнение при кори могут сформироваться  на любом этапе инфекции!!!</vt:lpstr>
      <vt:lpstr> КОРЬ: Плановая вакцинация в рамках Национального календаря прививок РФ </vt:lpstr>
      <vt:lpstr> КОРЬ: Подчищающая вакцинация в рамках Национального календаря прививок РФ </vt:lpstr>
      <vt:lpstr>  КОРЬ: Вакцинация по эпидемическим показаниям (экстренная профилактика) </vt:lpstr>
      <vt:lpstr>Список пациентов, поступивших в ГБУЗ РХ "РКИБ" за период с 05.10.2023 по 27.01.2024 с подозрением на корь (2 случая кори лабораторно подтвержденных, 1 диагноз снят)</vt:lpstr>
      <vt:lpstr>БЛАГОДАРЮ ЗА ВНИМАНИЕ</vt:lpstr>
      <vt:lpstr>Дифференциально-диагностические признаки острых инфекционных болезней, протекающих с экзантемой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КОРЬ</dc:title>
  <dc:creator>Коган Наталья Васильевна</dc:creator>
  <cp:lastModifiedBy>PC</cp:lastModifiedBy>
  <cp:revision>10</cp:revision>
  <cp:lastPrinted>2024-01-31T06:03:25Z</cp:lastPrinted>
  <dcterms:created xsi:type="dcterms:W3CDTF">2024-01-30T01:58:25Z</dcterms:created>
  <dcterms:modified xsi:type="dcterms:W3CDTF">2024-02-02T06:11:26Z</dcterms:modified>
</cp:coreProperties>
</file>